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Montserrat Black"/>
      <p:bold r:id="rId21"/>
      <p:boldItalic r:id="rId22"/>
    </p:embeddedFont>
    <p:embeddedFont>
      <p:font typeface="Montserrat ExtraBold"/>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MontserratBlack-boldItalic.fntdata"/><Relationship Id="rId10" Type="http://schemas.openxmlformats.org/officeDocument/2006/relationships/slide" Target="slides/slide5.xml"/><Relationship Id="rId21" Type="http://schemas.openxmlformats.org/officeDocument/2006/relationships/font" Target="fonts/MontserratBlack-bold.fntdata"/><Relationship Id="rId13" Type="http://schemas.openxmlformats.org/officeDocument/2006/relationships/slide" Target="slides/slide8.xml"/><Relationship Id="rId24" Type="http://schemas.openxmlformats.org/officeDocument/2006/relationships/font" Target="fonts/MontserratExtraBold-boldItalic.fntdata"/><Relationship Id="rId12" Type="http://schemas.openxmlformats.org/officeDocument/2006/relationships/slide" Target="slides/slide7.xml"/><Relationship Id="rId23" Type="http://schemas.openxmlformats.org/officeDocument/2006/relationships/font" Target="fonts/Montserrat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dd9f52edb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dd9f52edb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d9f52edb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d9f52edb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dd9f52ed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dd9f52ed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dd9f52edb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dd9f52edb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dd9f52edb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dd9f52edb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dd9f52edb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dd9f52edb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dd9f52edb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dd9f52edb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d9f52edb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dd9f52edb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dd9f52edb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dd9f52edb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dd9f52edb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dd9f52edb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6" name="Google Shape;136;p22"/>
          <p:cNvSpPr txBox="1"/>
          <p:nvPr/>
        </p:nvSpPr>
        <p:spPr>
          <a:xfrm>
            <a:off x="721600" y="540150"/>
            <a:ext cx="3474600" cy="144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3800">
                <a:solidFill>
                  <a:srgbClr val="CC0000"/>
                </a:solidFill>
                <a:latin typeface="Montserrat ExtraBold"/>
                <a:ea typeface="Montserrat ExtraBold"/>
                <a:cs typeface="Montserrat ExtraBold"/>
                <a:sym typeface="Montserrat ExtraBold"/>
              </a:rPr>
              <a:t>Nuestras</a:t>
            </a:r>
            <a:br>
              <a:rPr lang="es" sz="3800">
                <a:solidFill>
                  <a:srgbClr val="CC0000"/>
                </a:solidFill>
                <a:latin typeface="Montserrat ExtraBold"/>
                <a:ea typeface="Montserrat ExtraBold"/>
                <a:cs typeface="Montserrat ExtraBold"/>
                <a:sym typeface="Montserrat ExtraBold"/>
              </a:rPr>
            </a:br>
            <a:r>
              <a:rPr lang="es" sz="3800">
                <a:solidFill>
                  <a:srgbClr val="CC0000"/>
                </a:solidFill>
                <a:latin typeface="Montserrat ExtraBold"/>
                <a:ea typeface="Montserrat ExtraBold"/>
                <a:cs typeface="Montserrat ExtraBold"/>
                <a:sym typeface="Montserrat ExtraBold"/>
              </a:rPr>
              <a:t>franquicias</a:t>
            </a:r>
            <a:endParaRPr sz="3800">
              <a:solidFill>
                <a:srgbClr val="CC0000"/>
              </a:solidFill>
              <a:latin typeface="Montserrat ExtraBold"/>
              <a:ea typeface="Montserrat ExtraBold"/>
              <a:cs typeface="Montserrat ExtraBold"/>
              <a:sym typeface="Montserrat ExtraBold"/>
            </a:endParaRPr>
          </a:p>
        </p:txBody>
      </p:sp>
      <p:sp>
        <p:nvSpPr>
          <p:cNvPr id="137" name="Google Shape;137;p22"/>
          <p:cNvSpPr txBox="1"/>
          <p:nvPr/>
        </p:nvSpPr>
        <p:spPr>
          <a:xfrm>
            <a:off x="721600" y="2673775"/>
            <a:ext cx="2567700" cy="22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900">
                <a:latin typeface="Montserrat"/>
                <a:ea typeface="Montserrat"/>
                <a:cs typeface="Montserrat"/>
                <a:sym typeface="Montserrat"/>
              </a:rPr>
              <a:t>📍 COLÓN - Av. Colón 5448</a:t>
            </a:r>
            <a:endParaRPr sz="900">
              <a:latin typeface="Montserrat"/>
              <a:ea typeface="Montserrat"/>
              <a:cs typeface="Montserrat"/>
              <a:sym typeface="Montserrat"/>
            </a:endParaRPr>
          </a:p>
          <a:p>
            <a:pPr indent="0" lvl="0" marL="0" rtl="0" algn="l">
              <a:lnSpc>
                <a:spcPct val="115000"/>
              </a:lnSpc>
              <a:spcBef>
                <a:spcPts val="1200"/>
              </a:spcBef>
              <a:spcAft>
                <a:spcPts val="0"/>
              </a:spcAft>
              <a:buNone/>
            </a:pPr>
            <a:r>
              <a:rPr lang="es" sz="900">
                <a:latin typeface="Montserrat"/>
                <a:ea typeface="Montserrat"/>
                <a:cs typeface="Montserrat"/>
                <a:sym typeface="Montserrat"/>
              </a:rPr>
              <a:t>📍 NUEVA CÓRDOBA - Bv. Chacabuco 837</a:t>
            </a:r>
            <a:endParaRPr sz="900">
              <a:latin typeface="Montserrat"/>
              <a:ea typeface="Montserrat"/>
              <a:cs typeface="Montserrat"/>
              <a:sym typeface="Montserrat"/>
            </a:endParaRPr>
          </a:p>
          <a:p>
            <a:pPr indent="0" lvl="0" marL="0" rtl="0" algn="l">
              <a:lnSpc>
                <a:spcPct val="115000"/>
              </a:lnSpc>
              <a:spcBef>
                <a:spcPts val="1200"/>
              </a:spcBef>
              <a:spcAft>
                <a:spcPts val="0"/>
              </a:spcAft>
              <a:buNone/>
            </a:pPr>
            <a:r>
              <a:rPr lang="es" sz="900">
                <a:latin typeface="Montserrat"/>
                <a:ea typeface="Montserrat"/>
                <a:cs typeface="Montserrat"/>
                <a:sym typeface="Montserrat"/>
              </a:rPr>
              <a:t>📍 GENERAL PAZ - Lima 1461</a:t>
            </a:r>
            <a:endParaRPr sz="900">
              <a:latin typeface="Montserrat"/>
              <a:ea typeface="Montserrat"/>
              <a:cs typeface="Montserrat"/>
              <a:sym typeface="Montserrat"/>
            </a:endParaRPr>
          </a:p>
          <a:p>
            <a:pPr indent="0" lvl="0" marL="0" rtl="0" algn="l">
              <a:lnSpc>
                <a:spcPct val="115000"/>
              </a:lnSpc>
              <a:spcBef>
                <a:spcPts val="1200"/>
              </a:spcBef>
              <a:spcAft>
                <a:spcPts val="0"/>
              </a:spcAft>
              <a:buNone/>
            </a:pPr>
            <a:r>
              <a:rPr lang="es" sz="900">
                <a:latin typeface="Montserrat"/>
                <a:ea typeface="Montserrat"/>
                <a:cs typeface="Montserrat"/>
                <a:sym typeface="Montserrat"/>
              </a:rPr>
              <a:t>📍 CERRO DE LAS ROSAS - Luis de Tejeda 4573</a:t>
            </a:r>
            <a:endParaRPr sz="900">
              <a:latin typeface="Montserrat"/>
              <a:ea typeface="Montserrat"/>
              <a:cs typeface="Montserrat"/>
              <a:sym typeface="Montserrat"/>
            </a:endParaRPr>
          </a:p>
          <a:p>
            <a:pPr indent="0" lvl="0" marL="0" rtl="0" algn="l">
              <a:lnSpc>
                <a:spcPct val="115000"/>
              </a:lnSpc>
              <a:spcBef>
                <a:spcPts val="1200"/>
              </a:spcBef>
              <a:spcAft>
                <a:spcPts val="0"/>
              </a:spcAft>
              <a:buNone/>
            </a:pPr>
            <a:r>
              <a:rPr lang="es" sz="900">
                <a:latin typeface="Montserrat"/>
                <a:ea typeface="Montserrat"/>
                <a:cs typeface="Montserrat"/>
                <a:sym typeface="Montserrat"/>
              </a:rPr>
              <a:t>📍 DINOSAURIO MALL - Mall Rodríguez del Busto</a:t>
            </a:r>
            <a:endParaRPr sz="900">
              <a:latin typeface="Montserrat"/>
              <a:ea typeface="Montserrat"/>
              <a:cs typeface="Montserrat"/>
              <a:sym typeface="Montserrat"/>
            </a:endParaRPr>
          </a:p>
          <a:p>
            <a:pPr indent="0" lvl="0" marL="0" rtl="0" algn="l">
              <a:lnSpc>
                <a:spcPct val="115000"/>
              </a:lnSpc>
              <a:spcBef>
                <a:spcPts val="1200"/>
              </a:spcBef>
              <a:spcAft>
                <a:spcPts val="1200"/>
              </a:spcAft>
              <a:buNone/>
            </a:pPr>
            <a:r>
              <a:rPr lang="es" sz="900">
                <a:latin typeface="Montserrat"/>
                <a:ea typeface="Montserrat"/>
                <a:cs typeface="Montserrat"/>
                <a:sym typeface="Montserrat"/>
              </a:rPr>
              <a:t>📍 ALTA CÓRDOBA - José Baigorrí 725</a:t>
            </a:r>
            <a:endParaRPr sz="900">
              <a:latin typeface="Montserrat"/>
              <a:ea typeface="Montserrat"/>
              <a:cs typeface="Montserrat"/>
              <a:sym typeface="Montserrat"/>
            </a:endParaRPr>
          </a:p>
        </p:txBody>
      </p:sp>
      <p:pic>
        <p:nvPicPr>
          <p:cNvPr id="138" name="Google Shape;138;p22"/>
          <p:cNvPicPr preferRelativeResize="0"/>
          <p:nvPr/>
        </p:nvPicPr>
        <p:blipFill>
          <a:blip r:embed="rId4">
            <a:alphaModFix/>
          </a:blip>
          <a:stretch>
            <a:fillRect/>
          </a:stretch>
        </p:blipFill>
        <p:spPr>
          <a:xfrm>
            <a:off x="4230625" y="1417900"/>
            <a:ext cx="4272799" cy="34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0"/>
            <a:ext cx="9144000" cy="5143505"/>
          </a:xfrm>
          <a:prstGeom prst="rect">
            <a:avLst/>
          </a:prstGeom>
          <a:noFill/>
          <a:ln>
            <a:noFill/>
          </a:ln>
        </p:spPr>
      </p:pic>
      <p:sp>
        <p:nvSpPr>
          <p:cNvPr id="60" name="Google Shape;60;p14"/>
          <p:cNvSpPr txBox="1"/>
          <p:nvPr/>
        </p:nvSpPr>
        <p:spPr>
          <a:xfrm>
            <a:off x="1007750" y="1031925"/>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 name="Google Shape;61;p14"/>
          <p:cNvSpPr txBox="1"/>
          <p:nvPr/>
        </p:nvSpPr>
        <p:spPr>
          <a:xfrm>
            <a:off x="838450" y="540150"/>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 name="Google Shape;62;p14"/>
          <p:cNvSpPr txBox="1"/>
          <p:nvPr/>
        </p:nvSpPr>
        <p:spPr>
          <a:xfrm>
            <a:off x="721600" y="540150"/>
            <a:ext cx="4643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400">
                <a:solidFill>
                  <a:srgbClr val="CC0000"/>
                </a:solidFill>
                <a:latin typeface="Montserrat ExtraBold"/>
                <a:ea typeface="Montserrat ExtraBold"/>
                <a:cs typeface="Montserrat ExtraBold"/>
                <a:sym typeface="Montserrat ExtraBold"/>
              </a:rPr>
              <a:t>¿Quienes Somos?</a:t>
            </a:r>
            <a:endParaRPr sz="3400">
              <a:solidFill>
                <a:srgbClr val="CC0000"/>
              </a:solidFill>
              <a:latin typeface="Montserrat ExtraBold"/>
              <a:ea typeface="Montserrat ExtraBold"/>
              <a:cs typeface="Montserrat ExtraBold"/>
              <a:sym typeface="Montserrat ExtraBold"/>
            </a:endParaRPr>
          </a:p>
        </p:txBody>
      </p:sp>
      <p:sp>
        <p:nvSpPr>
          <p:cNvPr id="63" name="Google Shape;63;p14"/>
          <p:cNvSpPr txBox="1"/>
          <p:nvPr/>
        </p:nvSpPr>
        <p:spPr>
          <a:xfrm>
            <a:off x="721600" y="1362475"/>
            <a:ext cx="4877400" cy="346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Montserrat"/>
                <a:ea typeface="Montserrat"/>
                <a:cs typeface="Montserrat"/>
                <a:sym typeface="Montserrat"/>
              </a:rPr>
              <a:t>Nuestro presente es un fiel reflejo de nuestro apasionado pasado y en el futuro haremos    historia, agradeciendo hacia atrás. El tiempo nos hizo grandes y los años nos hacen ser    mejores.</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lang="es" sz="900">
                <a:latin typeface="Montserrat"/>
                <a:ea typeface="Montserrat"/>
                <a:cs typeface="Montserrat"/>
                <a:sym typeface="Montserrat"/>
              </a:rPr>
              <a:t>Todavía recordamos aquel 30 de octubre de 1978, cuando dos panes caseros abrazaron entre mágicos ingredientes a un fino y tierno corte de lomo, dando nacimiento a una marca familiar, que deja marca en cada uno de los cordobeses que disfrutan de El Candil.</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lang="es" sz="900">
                <a:latin typeface="Montserrat"/>
                <a:ea typeface="Montserrat"/>
                <a:cs typeface="Montserrat"/>
                <a:sym typeface="Montserrat"/>
              </a:rPr>
              <a:t>A diferencia de muchos, nosotros no cambiamos con el tiempo... siendo el tiempo el que cambió gracias a nosotros. Tiempos de encuentros, de juntadas, de charlas, de amigos. Tiempos en familia, en pareja y conversaciones que jamás se callan.</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lang="es" sz="900">
                <a:latin typeface="Montserrat"/>
                <a:ea typeface="Montserrat"/>
                <a:cs typeface="Montserrat"/>
                <a:sym typeface="Montserrat"/>
              </a:rPr>
              <a:t>Porque si hay algo que permitimos en nuestro local, es “que se hable con la boca llena”... mientras sea siempre de lomito.</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lang="es" sz="900">
                <a:latin typeface="Montserrat"/>
                <a:ea typeface="Montserrat"/>
                <a:cs typeface="Montserrat"/>
                <a:sym typeface="Montserrat"/>
              </a:rPr>
              <a:t>Generaciones que desarrollaron un Lomo para el recuerdo, con sabores auténticos, propios, genuinos y caseros. Un lomo que siempre es lomo y una mayonesa basada en una mítica receta traída del más allá. En El Candil no existen los secretos, ni tampoco sirven las descripciones. Te invitamos a comer, para creer.</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b="1" lang="es" sz="900">
                <a:latin typeface="Montserrat"/>
                <a:ea typeface="Montserrat"/>
                <a:cs typeface="Montserrat"/>
                <a:sym typeface="Montserrat"/>
              </a:rPr>
              <a:t>El Candil, Lomos con historia.</a:t>
            </a:r>
            <a:endParaRPr b="1" sz="900">
              <a:latin typeface="Montserrat"/>
              <a:ea typeface="Montserrat"/>
              <a:cs typeface="Montserrat"/>
              <a:sym typeface="Montserrat"/>
            </a:endParaRPr>
          </a:p>
          <a:p>
            <a:pPr indent="0" lvl="0" marL="0" rtl="0" algn="l">
              <a:spcBef>
                <a:spcPts val="0"/>
              </a:spcBef>
              <a:spcAft>
                <a:spcPts val="0"/>
              </a:spcAft>
              <a:buNone/>
            </a:pPr>
            <a:r>
              <a:t/>
            </a:r>
            <a:endParaRPr sz="1500"/>
          </a:p>
        </p:txBody>
      </p:sp>
      <p:sp>
        <p:nvSpPr>
          <p:cNvPr id="64" name="Google Shape;64;p14"/>
          <p:cNvSpPr txBox="1"/>
          <p:nvPr/>
        </p:nvSpPr>
        <p:spPr>
          <a:xfrm>
            <a:off x="6679000" y="3450525"/>
            <a:ext cx="2169300" cy="1385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2600">
                <a:solidFill>
                  <a:srgbClr val="999999"/>
                </a:solidFill>
                <a:latin typeface="Montserrat Black"/>
                <a:ea typeface="Montserrat Black"/>
                <a:cs typeface="Montserrat Black"/>
                <a:sym typeface="Montserrat Black"/>
              </a:rPr>
              <a:t>LOMOS CON</a:t>
            </a:r>
            <a:endParaRPr sz="2600">
              <a:solidFill>
                <a:srgbClr val="999999"/>
              </a:solidFill>
              <a:latin typeface="Montserrat Black"/>
              <a:ea typeface="Montserrat Black"/>
              <a:cs typeface="Montserrat Black"/>
              <a:sym typeface="Montserrat Black"/>
            </a:endParaRPr>
          </a:p>
          <a:p>
            <a:pPr indent="0" lvl="0" marL="0" rtl="0" algn="r">
              <a:spcBef>
                <a:spcPts val="0"/>
              </a:spcBef>
              <a:spcAft>
                <a:spcPts val="0"/>
              </a:spcAft>
              <a:buNone/>
            </a:pPr>
            <a:r>
              <a:rPr lang="es" sz="2600">
                <a:solidFill>
                  <a:srgbClr val="999999"/>
                </a:solidFill>
                <a:latin typeface="Montserrat Black"/>
                <a:ea typeface="Montserrat Black"/>
                <a:cs typeface="Montserrat Black"/>
                <a:sym typeface="Montserrat Black"/>
              </a:rPr>
              <a:t>HISTORIA</a:t>
            </a:r>
            <a:endParaRPr sz="2600">
              <a:solidFill>
                <a:srgbClr val="999999"/>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0"/>
            <a:ext cx="9144000" cy="5143505"/>
          </a:xfrm>
          <a:prstGeom prst="rect">
            <a:avLst/>
          </a:prstGeom>
          <a:noFill/>
          <a:ln>
            <a:noFill/>
          </a:ln>
        </p:spPr>
      </p:pic>
      <p:sp>
        <p:nvSpPr>
          <p:cNvPr id="70" name="Google Shape;70;p15"/>
          <p:cNvSpPr txBox="1"/>
          <p:nvPr/>
        </p:nvSpPr>
        <p:spPr>
          <a:xfrm>
            <a:off x="1007750" y="1031925"/>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 name="Google Shape;71;p15"/>
          <p:cNvSpPr txBox="1"/>
          <p:nvPr/>
        </p:nvSpPr>
        <p:spPr>
          <a:xfrm>
            <a:off x="838450" y="540150"/>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 name="Google Shape;72;p15"/>
          <p:cNvSpPr txBox="1"/>
          <p:nvPr/>
        </p:nvSpPr>
        <p:spPr>
          <a:xfrm>
            <a:off x="661075" y="540150"/>
            <a:ext cx="46437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2400">
                <a:solidFill>
                  <a:srgbClr val="CC0000"/>
                </a:solidFill>
                <a:latin typeface="Montserrat ExtraBold"/>
                <a:ea typeface="Montserrat ExtraBold"/>
                <a:cs typeface="Montserrat ExtraBold"/>
                <a:sym typeface="Montserrat ExtraBold"/>
              </a:rPr>
              <a:t>NUESTROS OBJETIVOS DE </a:t>
            </a:r>
            <a:r>
              <a:rPr lang="es" sz="2400">
                <a:solidFill>
                  <a:srgbClr val="CC0000"/>
                </a:solidFill>
                <a:latin typeface="Montserrat ExtraBold"/>
                <a:ea typeface="Montserrat ExtraBold"/>
                <a:cs typeface="Montserrat ExtraBold"/>
                <a:sym typeface="Montserrat ExtraBold"/>
              </a:rPr>
              <a:t>EXPANSIÓN</a:t>
            </a:r>
            <a:r>
              <a:rPr lang="es" sz="2400">
                <a:solidFill>
                  <a:srgbClr val="CC0000"/>
                </a:solidFill>
                <a:latin typeface="Montserrat ExtraBold"/>
                <a:ea typeface="Montserrat ExtraBold"/>
                <a:cs typeface="Montserrat ExtraBold"/>
                <a:sym typeface="Montserrat ExtraBold"/>
              </a:rPr>
              <a:t> PARA 2022/23</a:t>
            </a:r>
            <a:endParaRPr sz="2400">
              <a:solidFill>
                <a:srgbClr val="CC0000"/>
              </a:solidFill>
              <a:latin typeface="Montserrat ExtraBold"/>
              <a:ea typeface="Montserrat ExtraBold"/>
              <a:cs typeface="Montserrat ExtraBold"/>
              <a:sym typeface="Montserrat ExtraBold"/>
            </a:endParaRPr>
          </a:p>
        </p:txBody>
      </p:sp>
      <p:sp>
        <p:nvSpPr>
          <p:cNvPr id="73" name="Google Shape;73;p15"/>
          <p:cNvSpPr txBox="1"/>
          <p:nvPr/>
        </p:nvSpPr>
        <p:spPr>
          <a:xfrm>
            <a:off x="6313250" y="2429500"/>
            <a:ext cx="2055900" cy="23943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SzPts val="900"/>
              <a:buFont typeface="Montserrat"/>
              <a:buChar char="●"/>
            </a:pPr>
            <a:r>
              <a:rPr lang="es" sz="900">
                <a:latin typeface="Montserrat"/>
                <a:ea typeface="Montserrat"/>
                <a:cs typeface="Montserrat"/>
                <a:sym typeface="Montserrat"/>
              </a:rPr>
              <a:t>SUC 7 -Alta Córdoba</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8 - Ruta 20</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9 - Centro</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10 - Cerro</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11 - Yofre Norte</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12 - Nuevo Centro</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13 - Mercado Norte</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14 - Villa Allende</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15 - Villa Allende</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16 - Carlos Paz</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17 - Mina Clavero</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18 - Rio Ceballos</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19 - San Francisco</a:t>
            </a:r>
            <a:endParaRPr sz="900">
              <a:latin typeface="Montserrat"/>
              <a:ea typeface="Montserrat"/>
              <a:cs typeface="Montserrat"/>
              <a:sym typeface="Montserrat"/>
            </a:endParaRPr>
          </a:p>
          <a:p>
            <a:pPr indent="-285750" lvl="0" marL="457200" rtl="0" algn="l">
              <a:lnSpc>
                <a:spcPct val="115000"/>
              </a:lnSpc>
              <a:spcBef>
                <a:spcPts val="0"/>
              </a:spcBef>
              <a:spcAft>
                <a:spcPts val="0"/>
              </a:spcAft>
              <a:buSzPts val="900"/>
              <a:buFont typeface="Montserrat"/>
              <a:buChar char="●"/>
            </a:pPr>
            <a:r>
              <a:rPr lang="es" sz="900">
                <a:latin typeface="Montserrat"/>
                <a:ea typeface="Montserrat"/>
                <a:cs typeface="Montserrat"/>
                <a:sym typeface="Montserrat"/>
              </a:rPr>
              <a:t>SUC 20 - Villa María</a:t>
            </a:r>
            <a:endParaRPr sz="1500"/>
          </a:p>
        </p:txBody>
      </p:sp>
      <p:sp>
        <p:nvSpPr>
          <p:cNvPr id="74" name="Google Shape;74;p15"/>
          <p:cNvSpPr txBox="1"/>
          <p:nvPr/>
        </p:nvSpPr>
        <p:spPr>
          <a:xfrm>
            <a:off x="5662695" y="851175"/>
            <a:ext cx="14133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s" sz="900">
                <a:latin typeface="Montserrat"/>
                <a:ea typeface="Montserrat"/>
                <a:cs typeface="Montserrat"/>
                <a:sym typeface="Montserrat"/>
              </a:rPr>
              <a:t>CO</a:t>
            </a:r>
            <a:r>
              <a:rPr b="1" lang="es" sz="900">
                <a:latin typeface="Montserrat"/>
                <a:ea typeface="Montserrat"/>
                <a:cs typeface="Montserrat"/>
                <a:sym typeface="Montserrat"/>
              </a:rPr>
              <a:t>RTO PLAZO 2022</a:t>
            </a:r>
            <a:br>
              <a:rPr lang="es" sz="900">
                <a:latin typeface="Montserrat"/>
                <a:ea typeface="Montserrat"/>
                <a:cs typeface="Montserrat"/>
                <a:sym typeface="Montserrat"/>
              </a:rPr>
            </a:br>
            <a:r>
              <a:rPr lang="es" sz="900">
                <a:latin typeface="Montserrat"/>
                <a:ea typeface="Montserrat"/>
                <a:cs typeface="Montserrat"/>
                <a:sym typeface="Montserrat"/>
              </a:rPr>
              <a:t>6 Locales en Córdoba y Gran Córdoba</a:t>
            </a:r>
            <a:endParaRPr sz="900">
              <a:latin typeface="Montserrat"/>
              <a:ea typeface="Montserrat"/>
              <a:cs typeface="Montserrat"/>
              <a:sym typeface="Montserrat"/>
            </a:endParaRPr>
          </a:p>
        </p:txBody>
      </p:sp>
      <p:sp>
        <p:nvSpPr>
          <p:cNvPr id="75" name="Google Shape;75;p15"/>
          <p:cNvSpPr txBox="1"/>
          <p:nvPr/>
        </p:nvSpPr>
        <p:spPr>
          <a:xfrm>
            <a:off x="7172700" y="851175"/>
            <a:ext cx="1655100" cy="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s" sz="900">
                <a:latin typeface="Montserrat"/>
                <a:ea typeface="Montserrat"/>
                <a:cs typeface="Montserrat"/>
                <a:sym typeface="Montserrat"/>
              </a:rPr>
              <a:t>MEDIANO PLAZO 2023</a:t>
            </a:r>
            <a:br>
              <a:rPr lang="es" sz="900">
                <a:latin typeface="Montserrat"/>
                <a:ea typeface="Montserrat"/>
                <a:cs typeface="Montserrat"/>
                <a:sym typeface="Montserrat"/>
              </a:rPr>
            </a:br>
            <a:r>
              <a:rPr lang="es" sz="900">
                <a:latin typeface="Montserrat"/>
                <a:ea typeface="Montserrat"/>
                <a:cs typeface="Montserrat"/>
                <a:sym typeface="Montserrat"/>
              </a:rPr>
              <a:t>Resto de Córdoba e Interior de la provincia.</a:t>
            </a:r>
            <a:endParaRPr sz="900">
              <a:latin typeface="Montserrat"/>
              <a:ea typeface="Montserrat"/>
              <a:cs typeface="Montserrat"/>
              <a:sym typeface="Montserrat"/>
            </a:endParaRPr>
          </a:p>
        </p:txBody>
      </p:sp>
      <p:pic>
        <p:nvPicPr>
          <p:cNvPr id="76" name="Google Shape;76;p15"/>
          <p:cNvPicPr preferRelativeResize="0"/>
          <p:nvPr/>
        </p:nvPicPr>
        <p:blipFill>
          <a:blip r:embed="rId4">
            <a:alphaModFix/>
          </a:blip>
          <a:stretch>
            <a:fillRect/>
          </a:stretch>
        </p:blipFill>
        <p:spPr>
          <a:xfrm>
            <a:off x="661075" y="1563025"/>
            <a:ext cx="6136751" cy="3454276"/>
          </a:xfrm>
          <a:prstGeom prst="rect">
            <a:avLst/>
          </a:prstGeom>
          <a:noFill/>
          <a:ln>
            <a:noFill/>
          </a:ln>
        </p:spPr>
      </p:pic>
      <p:sp>
        <p:nvSpPr>
          <p:cNvPr id="77" name="Google Shape;77;p15"/>
          <p:cNvSpPr txBox="1"/>
          <p:nvPr/>
        </p:nvSpPr>
        <p:spPr>
          <a:xfrm>
            <a:off x="733625" y="1765550"/>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CC0000"/>
                </a:solidFill>
                <a:latin typeface="Montserrat ExtraBold"/>
                <a:ea typeface="Montserrat ExtraBold"/>
                <a:cs typeface="Montserrat ExtraBold"/>
                <a:sym typeface="Montserrat ExtraBold"/>
              </a:rPr>
              <a:t>Zona encandilada</a:t>
            </a:r>
            <a:endParaRPr>
              <a:solidFill>
                <a:srgbClr val="CC0000"/>
              </a:solidFill>
              <a:latin typeface="Montserrat ExtraBold"/>
              <a:ea typeface="Montserrat ExtraBold"/>
              <a:cs typeface="Montserrat ExtraBold"/>
              <a:sym typeface="Montserrat ExtraBold"/>
            </a:endParaRPr>
          </a:p>
        </p:txBody>
      </p:sp>
      <p:sp>
        <p:nvSpPr>
          <p:cNvPr id="78" name="Google Shape;78;p15"/>
          <p:cNvSpPr txBox="1"/>
          <p:nvPr/>
        </p:nvSpPr>
        <p:spPr>
          <a:xfrm>
            <a:off x="4315025" y="1765550"/>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CC0000"/>
                </a:solidFill>
                <a:latin typeface="Montserrat ExtraBold"/>
                <a:ea typeface="Montserrat ExtraBold"/>
                <a:cs typeface="Montserrat ExtraBold"/>
                <a:sym typeface="Montserrat ExtraBold"/>
              </a:rPr>
              <a:t>Zona a encandilar</a:t>
            </a:r>
            <a:endParaRPr>
              <a:solidFill>
                <a:srgbClr val="CC0000"/>
              </a:solidFill>
              <a:latin typeface="Montserrat ExtraBold"/>
              <a:ea typeface="Montserrat ExtraBold"/>
              <a:cs typeface="Montserrat ExtraBold"/>
              <a:sym typeface="Montserrat ExtraBold"/>
            </a:endParaRPr>
          </a:p>
        </p:txBody>
      </p:sp>
      <p:cxnSp>
        <p:nvCxnSpPr>
          <p:cNvPr id="79" name="Google Shape;79;p15"/>
          <p:cNvCxnSpPr/>
          <p:nvPr/>
        </p:nvCxnSpPr>
        <p:spPr>
          <a:xfrm>
            <a:off x="592150" y="1652700"/>
            <a:ext cx="8098500" cy="0"/>
          </a:xfrm>
          <a:prstGeom prst="straightConnector1">
            <a:avLst/>
          </a:prstGeom>
          <a:noFill/>
          <a:ln cap="flat" cmpd="sng" w="9525">
            <a:solidFill>
              <a:srgbClr val="E06666"/>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85" name="Google Shape;85;p16"/>
          <p:cNvPicPr preferRelativeResize="0"/>
          <p:nvPr/>
        </p:nvPicPr>
        <p:blipFill>
          <a:blip r:embed="rId4">
            <a:alphaModFix/>
          </a:blip>
          <a:stretch>
            <a:fillRect/>
          </a:stretch>
        </p:blipFill>
        <p:spPr>
          <a:xfrm>
            <a:off x="0" y="0"/>
            <a:ext cx="9144000" cy="5143500"/>
          </a:xfrm>
          <a:prstGeom prst="rect">
            <a:avLst/>
          </a:prstGeom>
          <a:noFill/>
          <a:ln>
            <a:noFill/>
          </a:ln>
        </p:spPr>
      </p:pic>
      <p:sp>
        <p:nvSpPr>
          <p:cNvPr id="86" name="Google Shape;86;p16"/>
          <p:cNvSpPr txBox="1"/>
          <p:nvPr/>
        </p:nvSpPr>
        <p:spPr>
          <a:xfrm>
            <a:off x="661075" y="540150"/>
            <a:ext cx="60219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2400">
                <a:solidFill>
                  <a:srgbClr val="CC0000"/>
                </a:solidFill>
                <a:latin typeface="Montserrat ExtraBold"/>
                <a:ea typeface="Montserrat ExtraBold"/>
                <a:cs typeface="Montserrat ExtraBold"/>
                <a:sym typeface="Montserrat ExtraBold"/>
              </a:rPr>
              <a:t>DIFERENCIAL DE FRANQUICIAS</a:t>
            </a:r>
            <a:endParaRPr sz="2400">
              <a:solidFill>
                <a:srgbClr val="CC0000"/>
              </a:solidFill>
              <a:latin typeface="Montserrat ExtraBold"/>
              <a:ea typeface="Montserrat ExtraBold"/>
              <a:cs typeface="Montserrat ExtraBold"/>
              <a:sym typeface="Montserrat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0" y="0"/>
            <a:ext cx="9144000" cy="5143505"/>
          </a:xfrm>
          <a:prstGeom prst="rect">
            <a:avLst/>
          </a:prstGeom>
          <a:noFill/>
          <a:ln>
            <a:noFill/>
          </a:ln>
        </p:spPr>
      </p:pic>
      <p:sp>
        <p:nvSpPr>
          <p:cNvPr id="92" name="Google Shape;92;p17"/>
          <p:cNvSpPr txBox="1"/>
          <p:nvPr/>
        </p:nvSpPr>
        <p:spPr>
          <a:xfrm>
            <a:off x="661075" y="540150"/>
            <a:ext cx="60219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2400">
                <a:solidFill>
                  <a:srgbClr val="CC0000"/>
                </a:solidFill>
                <a:latin typeface="Montserrat ExtraBold"/>
                <a:ea typeface="Montserrat ExtraBold"/>
                <a:cs typeface="Montserrat ExtraBold"/>
                <a:sym typeface="Montserrat ExtraBold"/>
              </a:rPr>
              <a:t>DIFERENCIAL DE FRANQUICIAS</a:t>
            </a:r>
            <a:endParaRPr sz="2400">
              <a:solidFill>
                <a:srgbClr val="CC0000"/>
              </a:solidFill>
              <a:latin typeface="Montserrat ExtraBold"/>
              <a:ea typeface="Montserrat ExtraBold"/>
              <a:cs typeface="Montserrat ExtraBold"/>
              <a:sym typeface="Montserrat ExtraBold"/>
            </a:endParaRPr>
          </a:p>
        </p:txBody>
      </p:sp>
      <p:sp>
        <p:nvSpPr>
          <p:cNvPr id="93" name="Google Shape;93;p17"/>
          <p:cNvSpPr txBox="1"/>
          <p:nvPr/>
        </p:nvSpPr>
        <p:spPr>
          <a:xfrm>
            <a:off x="906625" y="1369875"/>
            <a:ext cx="4877400" cy="188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 sz="900">
                <a:latin typeface="Montserrat"/>
                <a:ea typeface="Montserrat"/>
                <a:cs typeface="Montserrat"/>
                <a:sym typeface="Montserrat"/>
              </a:rPr>
              <a:t>Perfil gastronómico</a:t>
            </a:r>
            <a:endParaRPr sz="900">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s" sz="900">
                <a:latin typeface="Montserrat"/>
                <a:ea typeface="Montserrat"/>
                <a:cs typeface="Montserrat"/>
                <a:sym typeface="Montserrat"/>
              </a:rPr>
              <a:t>Ideal autoempleo</a:t>
            </a:r>
            <a:endParaRPr sz="900">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s" sz="900">
                <a:latin typeface="Montserrat"/>
                <a:ea typeface="Montserrat"/>
                <a:cs typeface="Montserrat"/>
                <a:sym typeface="Montserrat"/>
              </a:rPr>
              <a:t>Activo e involucrado en la gestión</a:t>
            </a:r>
            <a:endParaRPr sz="900">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s" sz="900">
                <a:latin typeface="Montserrat"/>
                <a:ea typeface="Montserrat"/>
                <a:cs typeface="Montserrat"/>
                <a:sym typeface="Montserrat"/>
              </a:rPr>
              <a:t>Capacidad organizativa, implicados en el servicio y la atención</a:t>
            </a:r>
            <a:endParaRPr sz="900">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s" sz="900">
                <a:latin typeface="Montserrat"/>
                <a:ea typeface="Montserrat"/>
                <a:cs typeface="Montserrat"/>
                <a:sym typeface="Montserrat"/>
              </a:rPr>
              <a:t>Capacidad para liderar equipos</a:t>
            </a:r>
            <a:endParaRPr sz="900">
              <a:latin typeface="Montserrat"/>
              <a:ea typeface="Montserrat"/>
              <a:cs typeface="Montserrat"/>
              <a:sym typeface="Montserrat"/>
            </a:endParaRPr>
          </a:p>
          <a:p>
            <a:pPr indent="0" lvl="0" marL="0" rtl="0" algn="l">
              <a:lnSpc>
                <a:spcPct val="115000"/>
              </a:lnSpc>
              <a:spcBef>
                <a:spcPts val="1200"/>
              </a:spcBef>
              <a:spcAft>
                <a:spcPts val="1200"/>
              </a:spcAft>
              <a:buNone/>
            </a:pPr>
            <a:r>
              <a:rPr lang="es" sz="900">
                <a:latin typeface="Montserrat"/>
                <a:ea typeface="Montserrat"/>
                <a:cs typeface="Montserrat"/>
                <a:sym typeface="Montserrat"/>
              </a:rPr>
              <a:t>Dispuesto a respetar nuestros lineamientos de marca</a:t>
            </a:r>
            <a:endParaRPr sz="1500"/>
          </a:p>
        </p:txBody>
      </p:sp>
      <p:sp>
        <p:nvSpPr>
          <p:cNvPr id="94" name="Google Shape;94;p17"/>
          <p:cNvSpPr/>
          <p:nvPr/>
        </p:nvSpPr>
        <p:spPr>
          <a:xfrm rot="5400000">
            <a:off x="782975" y="1465350"/>
            <a:ext cx="132622" cy="114700"/>
          </a:xfrm>
          <a:prstGeom prst="flowChartExtra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5400000">
            <a:off x="782975" y="1780550"/>
            <a:ext cx="132622" cy="114700"/>
          </a:xfrm>
          <a:prstGeom prst="flowChartExtra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5400000">
            <a:off x="782975" y="2095750"/>
            <a:ext cx="132622" cy="114700"/>
          </a:xfrm>
          <a:prstGeom prst="flowChartExtra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rot="5400000">
            <a:off x="782975" y="2410950"/>
            <a:ext cx="132622" cy="114700"/>
          </a:xfrm>
          <a:prstGeom prst="flowChartExtra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rot="5400000">
            <a:off x="782975" y="2726150"/>
            <a:ext cx="132622" cy="114700"/>
          </a:xfrm>
          <a:prstGeom prst="flowChartExtra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rot="5400000">
            <a:off x="782975" y="3041350"/>
            <a:ext cx="132622" cy="114700"/>
          </a:xfrm>
          <a:prstGeom prst="flowChartExtra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nvSpPr>
        <p:spPr>
          <a:xfrm>
            <a:off x="661075" y="4208125"/>
            <a:ext cx="4462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600">
                <a:solidFill>
                  <a:srgbClr val="CCCCCC"/>
                </a:solidFill>
                <a:latin typeface="Montserrat Black"/>
                <a:ea typeface="Montserrat Black"/>
                <a:cs typeface="Montserrat Black"/>
                <a:sym typeface="Montserrat Black"/>
              </a:rPr>
              <a:t>SOMOS LO QUE SOMOS</a:t>
            </a:r>
            <a:endParaRPr sz="2600">
              <a:solidFill>
                <a:srgbClr val="CCCCCC"/>
              </a:solidFill>
              <a:latin typeface="Montserrat Black"/>
              <a:ea typeface="Montserrat Black"/>
              <a:cs typeface="Montserrat Black"/>
              <a:sym typeface="Montserrat Black"/>
            </a:endParaRPr>
          </a:p>
        </p:txBody>
      </p:sp>
      <p:pic>
        <p:nvPicPr>
          <p:cNvPr id="101" name="Google Shape;101;p17"/>
          <p:cNvPicPr preferRelativeResize="0"/>
          <p:nvPr/>
        </p:nvPicPr>
        <p:blipFill>
          <a:blip r:embed="rId4">
            <a:alphaModFix/>
          </a:blip>
          <a:stretch>
            <a:fillRect/>
          </a:stretch>
        </p:blipFill>
        <p:spPr>
          <a:xfrm>
            <a:off x="2066425" y="1456400"/>
            <a:ext cx="8235350" cy="4632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8"/>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2" name="Google Shape;112;p19"/>
          <p:cNvSpPr txBox="1"/>
          <p:nvPr/>
        </p:nvSpPr>
        <p:spPr>
          <a:xfrm>
            <a:off x="721600" y="540150"/>
            <a:ext cx="4643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400">
                <a:solidFill>
                  <a:srgbClr val="CC0000"/>
                </a:solidFill>
                <a:latin typeface="Montserrat ExtraBold"/>
                <a:ea typeface="Montserrat ExtraBold"/>
                <a:cs typeface="Montserrat ExtraBold"/>
                <a:sym typeface="Montserrat ExtraBold"/>
              </a:rPr>
              <a:t>Venta 2022</a:t>
            </a:r>
            <a:endParaRPr sz="3400">
              <a:solidFill>
                <a:srgbClr val="CC0000"/>
              </a:solidFill>
              <a:latin typeface="Montserrat ExtraBold"/>
              <a:ea typeface="Montserrat ExtraBold"/>
              <a:cs typeface="Montserrat ExtraBold"/>
              <a:sym typeface="Montserrat ExtraBold"/>
            </a:endParaRPr>
          </a:p>
        </p:txBody>
      </p:sp>
      <p:sp>
        <p:nvSpPr>
          <p:cNvPr id="113" name="Google Shape;113;p19"/>
          <p:cNvSpPr txBox="1"/>
          <p:nvPr/>
        </p:nvSpPr>
        <p:spPr>
          <a:xfrm>
            <a:off x="721600" y="2353075"/>
            <a:ext cx="71010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Montserrat"/>
                <a:ea typeface="Montserrat"/>
                <a:cs typeface="Montserrat"/>
                <a:sym typeface="Montserrat"/>
              </a:rPr>
              <a:t>Lorem ipsum dolor sit amet, consectetur adipiscing elit. Vivamus a hendrerit lorem, vitae fermentum erat. Nunc eget nunc a risus iaculis porttitor eu a lectus. Nullam eu ullamcorper leo. Nulla facilisi. Vivamus placerat elementum sodales. Aliquam eu quam tincidunt, eleifend urna vel, iaculis risus. Proin sem nisi, iaculis in pharetra eget, vehicula vel mi.</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lang="es" sz="900">
                <a:latin typeface="Montserrat"/>
                <a:ea typeface="Montserrat"/>
                <a:cs typeface="Montserrat"/>
                <a:sym typeface="Montserrat"/>
              </a:rPr>
              <a:t>Donec sit amet est et nibh sodales posuere sit amet ac orci. Quisque sed feugiat nibh. Aliquam posuere massa a est tempus, ut dignissim mauris tristique. Donec auctor orci diam, non venenatis enim volutpat eu. Cras quis arcu eget est faucibus condimentum. Proin sed efficitur libero, dapibus convallis ante. Vivamus et est sit amet leo fermentum blandit. Aenean tempor posuere consequat. Aliquam hendrerit nisl et elit tincidunt, in maximus nunc mollis. Morbi vulputate sapien a odio commodo, et commodo nisi porta. Nulla mattis purus pharetra, bibendum tortor nec, elementum est.</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lang="es" sz="900">
                <a:latin typeface="Montserrat"/>
                <a:ea typeface="Montserrat"/>
                <a:cs typeface="Montserrat"/>
                <a:sym typeface="Montserrat"/>
              </a:rPr>
              <a:t>Phasellus malesuada, dolor ac dapibus auctor, dolor velit auctor tellus, vitae faucibus felis mi a orci. Aenean ut tellus magna. Donec vehicula diam sapien, a lobortis felis convallis id. Aenean vel elit pretium justo tempus tincidunt. Aliquam eget pellentesque arcu. Maecenas sed mi ultricies, porta turpis quis, tincidunt tellus. Aenean sed tempus massa. Suspendisse blandit lorem rutrum odio blandit finibus. Maecenas eget nisl libero. Mauris ut metus justo. Integer condimentum libero id mauris aliquam tempus.</a:t>
            </a:r>
            <a:endParaRPr sz="9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9" name="Google Shape;119;p20"/>
          <p:cNvSpPr txBox="1"/>
          <p:nvPr/>
        </p:nvSpPr>
        <p:spPr>
          <a:xfrm>
            <a:off x="721600" y="540150"/>
            <a:ext cx="4643700" cy="130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3400">
                <a:solidFill>
                  <a:srgbClr val="CC0000"/>
                </a:solidFill>
                <a:latin typeface="Montserrat ExtraBold"/>
                <a:ea typeface="Montserrat ExtraBold"/>
                <a:cs typeface="Montserrat ExtraBold"/>
                <a:sym typeface="Montserrat ExtraBold"/>
              </a:rPr>
              <a:t>Utilidad 2022 y recuperó</a:t>
            </a:r>
            <a:endParaRPr sz="3400">
              <a:solidFill>
                <a:srgbClr val="CC0000"/>
              </a:solidFill>
              <a:latin typeface="Montserrat ExtraBold"/>
              <a:ea typeface="Montserrat ExtraBold"/>
              <a:cs typeface="Montserrat ExtraBold"/>
              <a:sym typeface="Montserrat ExtraBold"/>
            </a:endParaRPr>
          </a:p>
        </p:txBody>
      </p:sp>
      <p:sp>
        <p:nvSpPr>
          <p:cNvPr id="120" name="Google Shape;120;p20"/>
          <p:cNvSpPr txBox="1"/>
          <p:nvPr/>
        </p:nvSpPr>
        <p:spPr>
          <a:xfrm>
            <a:off x="721600" y="2353075"/>
            <a:ext cx="71010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Montserrat"/>
                <a:ea typeface="Montserrat"/>
                <a:cs typeface="Montserrat"/>
                <a:sym typeface="Montserrat"/>
              </a:rPr>
              <a:t>Lorem ipsum dolor sit amet, consectetur adipiscing elit. Vivamus a hendrerit lorem, vitae fermentum erat. Nunc eget nunc a risus iaculis porttitor eu a lectus. Nullam eu ullamcorper leo. Nulla facilisi. Vivamus placerat elementum sodales. Aliquam eu quam tincidunt, eleifend urna vel, iaculis risus. Proin sem nisi, iaculis in pharetra eget, vehicula vel mi.</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lang="es" sz="900">
                <a:latin typeface="Montserrat"/>
                <a:ea typeface="Montserrat"/>
                <a:cs typeface="Montserrat"/>
                <a:sym typeface="Montserrat"/>
              </a:rPr>
              <a:t>Donec sit amet est et nibh sodales posuere sit amet ac orci. Quisque sed feugiat nibh. Aliquam posuere massa a est tempus, ut dignissim mauris tristique. Donec auctor orci diam, non venenatis enim volutpat eu. Cras quis arcu eget est faucibus condimentum. Proin sed efficitur libero, dapibus convallis ante. Vivamus et est sit amet leo fermentum blandit. Aenean tempor posuere consequat. Aliquam hendrerit nisl et elit tincidunt, in maximus nunc mollis. Morbi vulputate sapien a odio commodo, et commodo nisi porta. Nulla mattis purus pharetra, bibendum tortor nec, elementum est.</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lang="es" sz="900">
                <a:latin typeface="Montserrat"/>
                <a:ea typeface="Montserrat"/>
                <a:cs typeface="Montserrat"/>
                <a:sym typeface="Montserrat"/>
              </a:rPr>
              <a:t>Phasellus malesuada, dolor ac dapibus auctor, dolor velit auctor tellus, vitae faucibus felis mi a orci. Aenean ut tellus magna. Donec vehicula diam sapien, a lobortis felis convallis id. Aenean vel elit pretium justo tempus tincidunt. Aliquam eget pellentesque arcu. Maecenas sed mi ultricies, porta turpis quis, tincidunt tellus. Aenean sed tempus massa. Suspendisse blandit lorem rutrum odio blandit finibus. Maecenas eget nisl libero. Mauris ut metus justo. Integer condimentum libero id mauris aliquam tempus.</a:t>
            </a:r>
            <a:endParaRPr sz="9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6" name="Google Shape;126;p21"/>
          <p:cNvSpPr txBox="1"/>
          <p:nvPr/>
        </p:nvSpPr>
        <p:spPr>
          <a:xfrm>
            <a:off x="721600" y="540150"/>
            <a:ext cx="4643700" cy="130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 sz="3400">
                <a:solidFill>
                  <a:srgbClr val="CC0000"/>
                </a:solidFill>
                <a:latin typeface="Montserrat ExtraBold"/>
                <a:ea typeface="Montserrat ExtraBold"/>
                <a:cs typeface="Montserrat ExtraBold"/>
                <a:sym typeface="Montserrat ExtraBold"/>
              </a:rPr>
              <a:t>Inversión mínima requerida</a:t>
            </a:r>
            <a:endParaRPr sz="3400">
              <a:solidFill>
                <a:srgbClr val="CC0000"/>
              </a:solidFill>
              <a:latin typeface="Montserrat ExtraBold"/>
              <a:ea typeface="Montserrat ExtraBold"/>
              <a:cs typeface="Montserrat ExtraBold"/>
              <a:sym typeface="Montserrat ExtraBold"/>
            </a:endParaRPr>
          </a:p>
        </p:txBody>
      </p:sp>
      <p:sp>
        <p:nvSpPr>
          <p:cNvPr id="127" name="Google Shape;127;p21"/>
          <p:cNvSpPr txBox="1"/>
          <p:nvPr/>
        </p:nvSpPr>
        <p:spPr>
          <a:xfrm>
            <a:off x="733625" y="3424956"/>
            <a:ext cx="46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CC0000"/>
                </a:solidFill>
                <a:latin typeface="Montserrat ExtraBold"/>
                <a:ea typeface="Montserrat ExtraBold"/>
                <a:cs typeface="Montserrat ExtraBold"/>
                <a:sym typeface="Montserrat ExtraBold"/>
              </a:rPr>
              <a:t>Incluye</a:t>
            </a:r>
            <a:endParaRPr>
              <a:solidFill>
                <a:srgbClr val="CC0000"/>
              </a:solidFill>
              <a:latin typeface="Montserrat ExtraBold"/>
              <a:ea typeface="Montserrat ExtraBold"/>
              <a:cs typeface="Montserrat ExtraBold"/>
              <a:sym typeface="Montserrat ExtraBold"/>
            </a:endParaRPr>
          </a:p>
        </p:txBody>
      </p:sp>
      <p:cxnSp>
        <p:nvCxnSpPr>
          <p:cNvPr id="128" name="Google Shape;128;p21"/>
          <p:cNvCxnSpPr/>
          <p:nvPr/>
        </p:nvCxnSpPr>
        <p:spPr>
          <a:xfrm>
            <a:off x="592150" y="3860307"/>
            <a:ext cx="8098500" cy="0"/>
          </a:xfrm>
          <a:prstGeom prst="straightConnector1">
            <a:avLst/>
          </a:prstGeom>
          <a:noFill/>
          <a:ln cap="flat" cmpd="sng" w="9525">
            <a:solidFill>
              <a:srgbClr val="E06666"/>
            </a:solidFill>
            <a:prstDash val="solid"/>
            <a:round/>
            <a:headEnd len="med" w="med" type="none"/>
            <a:tailEnd len="med" w="med" type="none"/>
          </a:ln>
        </p:spPr>
      </p:cxnSp>
      <p:sp>
        <p:nvSpPr>
          <p:cNvPr id="129" name="Google Shape;129;p21"/>
          <p:cNvSpPr txBox="1"/>
          <p:nvPr/>
        </p:nvSpPr>
        <p:spPr>
          <a:xfrm>
            <a:off x="721600" y="1812274"/>
            <a:ext cx="7101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Montserrat"/>
                <a:ea typeface="Montserrat"/>
                <a:cs typeface="Montserrat"/>
                <a:sym typeface="Montserrat"/>
              </a:rPr>
              <a:t>Lorem ipsum dolor sit amet, consectetur adipiscing elit. Vivamus a hendrerit lorem, vitae fermentum erat. Nunc eget nunc a risus iaculis porttitor eu a lectus. Nullam eu ullamcorper leo. Nulla facilisi. Vivamus placerat elementum sodales. Aliquam eu quam tincidunt, eleifend urna vel, iaculis risus. Proin sem nisi, iaculis in pharetra eget, vehicula vel mi.</a:t>
            </a:r>
            <a:endParaRPr sz="900">
              <a:latin typeface="Montserrat"/>
              <a:ea typeface="Montserrat"/>
              <a:cs typeface="Montserrat"/>
              <a:sym typeface="Montserrat"/>
            </a:endParaRPr>
          </a:p>
          <a:p>
            <a:pPr indent="0" lvl="0" marL="0" rtl="0" algn="l">
              <a:spcBef>
                <a:spcPts val="0"/>
              </a:spcBef>
              <a:spcAft>
                <a:spcPts val="0"/>
              </a:spcAft>
              <a:buNone/>
            </a:pPr>
            <a:r>
              <a:t/>
            </a:r>
            <a:endParaRPr sz="900">
              <a:latin typeface="Montserrat"/>
              <a:ea typeface="Montserrat"/>
              <a:cs typeface="Montserrat"/>
              <a:sym typeface="Montserrat"/>
            </a:endParaRPr>
          </a:p>
          <a:p>
            <a:pPr indent="0" lvl="0" marL="0" rtl="0" algn="l">
              <a:spcBef>
                <a:spcPts val="0"/>
              </a:spcBef>
              <a:spcAft>
                <a:spcPts val="0"/>
              </a:spcAft>
              <a:buNone/>
            </a:pPr>
            <a:r>
              <a:rPr lang="es" sz="900">
                <a:latin typeface="Montserrat"/>
                <a:ea typeface="Montserrat"/>
                <a:cs typeface="Montserrat"/>
                <a:sym typeface="Montserrat"/>
              </a:rPr>
              <a:t>Donec sit amet est et nibh sodales posuere sit amet ac orci. Quisque sed feugiat nibh. Aliquam posuere massa a est tempus, ut dignissim mauris tristique. Donec auctor orci diam, non venenatis enim volutpat eu. Cras quis arcu eget est faucibus condimentum. Proin sed efficitur libero, dapibus convallis ante. Vivamus et est sit amet leo fermentum blandit. Aenean tempor posuere consequat. Aliquam hendrerit nisl et elit tincidunt, in maximus nunc mollis. Morbi vulputate sapien a odio commodo, et commodo nisi porta. Nulla mattis purus pharetra, bibendum tortor nec, elementum est.</a:t>
            </a:r>
            <a:endParaRPr sz="900">
              <a:latin typeface="Montserrat"/>
              <a:ea typeface="Montserrat"/>
              <a:cs typeface="Montserrat"/>
              <a:sym typeface="Montserrat"/>
            </a:endParaRPr>
          </a:p>
        </p:txBody>
      </p:sp>
      <p:sp>
        <p:nvSpPr>
          <p:cNvPr id="130" name="Google Shape;130;p21"/>
          <p:cNvSpPr txBox="1"/>
          <p:nvPr/>
        </p:nvSpPr>
        <p:spPr>
          <a:xfrm>
            <a:off x="733625" y="4012199"/>
            <a:ext cx="7101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Montserrat"/>
                <a:ea typeface="Montserrat"/>
                <a:cs typeface="Montserrat"/>
                <a:sym typeface="Montserrat"/>
              </a:rPr>
              <a:t>Lorem ipsum dolor sit amet, consectetur adipiscing elit. Vivamus a hendrerit lorem, vitae fermentum erat. Nunc eget nunc a risus iaculis porttitor eu a lectus. Nullam eu ullamcorper leo. Nulla facilisi. Vivamus placerat elementum sodales. Aliquam eu quam tincidunt, eleifend urna vel, iaculis risus. Proin sem nisi, iaculis in pharetra eget, vehicula vel mi.</a:t>
            </a:r>
            <a:endParaRPr sz="9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